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  <p:sldMasterId id="2147483707" r:id="rId3"/>
  </p:sldMasterIdLst>
  <p:notesMasterIdLst>
    <p:notesMasterId r:id="rId20"/>
  </p:notesMasterIdLst>
  <p:sldIdLst>
    <p:sldId id="256" r:id="rId4"/>
    <p:sldId id="257" r:id="rId5"/>
    <p:sldId id="258" r:id="rId6"/>
    <p:sldId id="268" r:id="rId7"/>
    <p:sldId id="259" r:id="rId8"/>
    <p:sldId id="269" r:id="rId9"/>
    <p:sldId id="270" r:id="rId10"/>
    <p:sldId id="271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1"/>
      <p:bold r:id="rId22"/>
      <p:italic r:id="rId23"/>
      <p:boldItalic r:id="rId24"/>
    </p:embeddedFont>
    <p:embeddedFont>
      <p:font typeface="Helvetica Neue Light" panose="02000403000000020004" pitchFamily="2" charset="0"/>
      <p:regular r:id="rId25"/>
      <p:bold r:id="rId26"/>
      <p:italic r:id="rId27"/>
      <p:boldItalic r:id="rId28"/>
    </p:embeddedFont>
    <p:embeddedFont>
      <p:font typeface="Montserrat" pitchFamily="2" charset="77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Medium" panose="020F0502020204030204" pitchFamily="34" charset="0"/>
      <p:regular r:id="rId37"/>
      <p:bold r:id="rId38"/>
      <p:italic r:id="rId39"/>
      <p:boldItalic r:id="rId40"/>
    </p:embeddedFont>
    <p:embeddedFont>
      <p:font typeface="Roboto Slab" pitchFamily="2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73"/>
  </p:normalViewPr>
  <p:slideViewPr>
    <p:cSldViewPr snapToGrid="0">
      <p:cViewPr varScale="1">
        <p:scale>
          <a:sx n="154" d="100"/>
          <a:sy n="154" d="100"/>
        </p:scale>
        <p:origin x="54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9272bbebf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c9272bbebf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26d9ce18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2f26d9ce18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26d9ce18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f26d9ce18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26d9ce1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f26d9ce1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26d9ce18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2f26d9ce18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c9272bbebf_2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1c9272bbebf_2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9272bbebf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1c9272bbebf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26d9ce18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f26d9ce18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26d9ce18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2f26d9ce18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26d9ce18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f26d9ce18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01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26d9ce18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f26d9ce18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710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26d9ce18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2f26d9ce18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26d9ce18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2f26d9ce18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26d9ce18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2f26d9ce18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5" name="Google Shape;95;p23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" name="Google Shape;97;p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8" name="Google Shape;118;p2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pt-PT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pt-P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pt-P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pt-P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pt-PT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pt-PT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5">
            <a:alphaModFix/>
          </a:blip>
          <a:srcRect l="17602" t="1331" r="17989" b="1340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PT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3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6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8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0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2"/>
          <p:cNvPicPr preferRelativeResize="0"/>
          <p:nvPr/>
        </p:nvPicPr>
        <p:blipFill rotWithShape="1">
          <a:blip r:embed="rId2">
            <a:alphaModFix/>
          </a:blip>
          <a:srcRect l="16002" r="15783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2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PT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pt-PT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pt-PT" sz="3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PT" sz="3000" b="1" i="0" u="none" strike="noStrike" cap="non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 i="0" u="none" strike="noStrike" cap="non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91" name="Google Shape;191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4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4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6" name="Google Shape;206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8" name="Google Shape;218;p4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8" name="Google Shape;23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7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8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1" name="Google Shape;251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2" name="Google Shape;252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6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60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4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>
            <a:spLocks noGrp="1"/>
          </p:cNvSpPr>
          <p:nvPr>
            <p:ph type="title"/>
          </p:nvPr>
        </p:nvSpPr>
        <p:spPr>
          <a:xfrm>
            <a:off x="4156425" y="4578750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61"/>
          <p:cNvSpPr txBox="1">
            <a:spLocks noGrp="1"/>
          </p:cNvSpPr>
          <p:nvPr>
            <p:ph type="title" idx="2"/>
          </p:nvPr>
        </p:nvSpPr>
        <p:spPr>
          <a:xfrm>
            <a:off x="1850625" y="288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pt-PT" sz="3200" dirty="0" err="1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r>
              <a:rPr lang="pt-PT" sz="3200" dirty="0">
                <a:latin typeface="Montserrat"/>
                <a:ea typeface="Montserrat"/>
                <a:cs typeface="Montserrat"/>
                <a:sym typeface="Montserrat"/>
              </a:rPr>
              <a:t> to Neural Networks</a:t>
            </a:r>
            <a:endParaRPr sz="3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6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309568" y="2671875"/>
            <a:ext cx="1413000" cy="141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6" name="Google Shape;266;p61"/>
          <p:cNvSpPr txBox="1"/>
          <p:nvPr/>
        </p:nvSpPr>
        <p:spPr>
          <a:xfrm>
            <a:off x="3574125" y="3733011"/>
            <a:ext cx="4491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 dirty="0" err="1">
                <a:solidFill>
                  <a:schemeClr val="dk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Understanding</a:t>
            </a:r>
            <a:r>
              <a:rPr lang="pt-PT" sz="2400" b="1" dirty="0">
                <a:solidFill>
                  <a:schemeClr val="dk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pt-PT" sz="2400" b="1" dirty="0" err="1">
                <a:solidFill>
                  <a:schemeClr val="dk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the</a:t>
            </a:r>
            <a:r>
              <a:rPr lang="pt-PT" sz="2400" b="1" dirty="0">
                <a:solidFill>
                  <a:schemeClr val="dk1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Basics</a:t>
            </a:r>
            <a:endParaRPr sz="2400" b="1" dirty="0">
              <a:solidFill>
                <a:schemeClr val="dk1"/>
              </a:solidFill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6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66"/>
          <p:cNvSpPr txBox="1"/>
          <p:nvPr/>
        </p:nvSpPr>
        <p:spPr>
          <a:xfrm>
            <a:off x="1000900" y="778100"/>
            <a:ext cx="780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Common Types of Neural Networks</a:t>
            </a:r>
            <a:endParaRPr sz="21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66"/>
          <p:cNvSpPr txBox="1"/>
          <p:nvPr/>
        </p:nvSpPr>
        <p:spPr>
          <a:xfrm>
            <a:off x="797850" y="1681073"/>
            <a:ext cx="75483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Feedforward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Neural Networks (FNN):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simplest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connections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do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cycles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Convolutional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Neural Networks (CNN):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Specializes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processing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grid-like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such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Recurrent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Neural Networks (RNN):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Designed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sequential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feedback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loops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7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67"/>
          <p:cNvSpPr txBox="1"/>
          <p:nvPr/>
        </p:nvSpPr>
        <p:spPr>
          <a:xfrm>
            <a:off x="1000900" y="778100"/>
            <a:ext cx="780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Real-World Applications</a:t>
            </a:r>
            <a:endParaRPr sz="21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67"/>
          <p:cNvSpPr txBox="1"/>
          <p:nvPr/>
        </p:nvSpPr>
        <p:spPr>
          <a:xfrm>
            <a:off x="1000900" y="1721720"/>
            <a:ext cx="7548300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Recognition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Face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detection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Natural </a:t>
            </a: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Language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Processing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Sentiment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translation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Finance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Stock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fraud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detection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Healthcare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Disease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diagnosis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personalized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medicine.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8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68"/>
          <p:cNvSpPr txBox="1"/>
          <p:nvPr/>
        </p:nvSpPr>
        <p:spPr>
          <a:xfrm>
            <a:off x="1000900" y="778100"/>
            <a:ext cx="780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 err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r>
              <a:rPr lang="pt-PT" sz="21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2100" b="1" dirty="0" err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pt-PT" sz="21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2100" b="1" dirty="0" err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Limitations</a:t>
            </a:r>
            <a:r>
              <a:rPr lang="pt-PT" sz="21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2100" b="1" dirty="0" err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sz="21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Neural Networks</a:t>
            </a:r>
            <a:endParaRPr sz="21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68"/>
          <p:cNvSpPr txBox="1"/>
          <p:nvPr/>
        </p:nvSpPr>
        <p:spPr>
          <a:xfrm>
            <a:off x="797850" y="1409225"/>
            <a:ext cx="75483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Overfitting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Requirements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large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amounts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 for training.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Computational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demand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processing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time.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Interpretability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Neural networks are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often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black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boxes.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9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69"/>
          <p:cNvSpPr txBox="1"/>
          <p:nvPr/>
        </p:nvSpPr>
        <p:spPr>
          <a:xfrm>
            <a:off x="1000900" y="778100"/>
            <a:ext cx="780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pt-PT" sz="2100" b="1" dirty="0" err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PT" sz="21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Future </a:t>
            </a:r>
            <a:r>
              <a:rPr lang="pt-PT" sz="2100" b="1" dirty="0" err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PT" sz="21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Neural Networks</a:t>
            </a:r>
            <a:endParaRPr sz="21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69"/>
          <p:cNvSpPr txBox="1"/>
          <p:nvPr/>
        </p:nvSpPr>
        <p:spPr>
          <a:xfrm>
            <a:off x="797850" y="1788165"/>
            <a:ext cx="7548300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Advancements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Continued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research in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reinforcement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Ethical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Considerations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ethics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bias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algorithms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Integration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Increasing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 in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various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industries,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IoT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automation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0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70"/>
          <p:cNvSpPr txBox="1"/>
          <p:nvPr/>
        </p:nvSpPr>
        <p:spPr>
          <a:xfrm>
            <a:off x="1000900" y="778100"/>
            <a:ext cx="780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 err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sz="21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70"/>
          <p:cNvSpPr txBox="1"/>
          <p:nvPr/>
        </p:nvSpPr>
        <p:spPr>
          <a:xfrm>
            <a:off x="797850" y="1409225"/>
            <a:ext cx="7548300" cy="224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Neural networks are a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powerful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machine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AI.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are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vast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remain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interpretability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requirements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Computational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are a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big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1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71"/>
          <p:cNvSpPr txBox="1"/>
          <p:nvPr/>
        </p:nvSpPr>
        <p:spPr>
          <a:xfrm>
            <a:off x="3738300" y="2143450"/>
            <a:ext cx="1358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sz="21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62"/>
          <p:cNvSpPr txBox="1"/>
          <p:nvPr/>
        </p:nvSpPr>
        <p:spPr>
          <a:xfrm>
            <a:off x="512700" y="894125"/>
            <a:ext cx="4845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a Neural Network?</a:t>
            </a:r>
            <a:endParaRPr sz="2100">
              <a:solidFill>
                <a:srgbClr val="2DC5FA"/>
              </a:solidFill>
            </a:endParaRPr>
          </a:p>
        </p:txBody>
      </p:sp>
      <p:sp>
        <p:nvSpPr>
          <p:cNvPr id="273" name="Google Shape;273;p62"/>
          <p:cNvSpPr txBox="1"/>
          <p:nvPr/>
        </p:nvSpPr>
        <p:spPr>
          <a:xfrm>
            <a:off x="890910" y="2193211"/>
            <a:ext cx="75309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54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neural network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series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algorithms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attempts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recognize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underlying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relationships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a set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data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through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mimics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human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brain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2540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composed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nodes (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neurons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layer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input data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into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more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representations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brain with many points&#10;&#10;Description automatically generated with medium confidence">
            <a:extLst>
              <a:ext uri="{FF2B5EF4-FFF2-40B4-BE49-F238E27FC236}">
                <a16:creationId xmlns:a16="http://schemas.microsoft.com/office/drawing/2014/main" id="{778D4AE4-3574-4CD3-4CC6-FC3D6D080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564" y="453928"/>
            <a:ext cx="2284111" cy="17042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63"/>
          <p:cNvSpPr txBox="1"/>
          <p:nvPr/>
        </p:nvSpPr>
        <p:spPr>
          <a:xfrm>
            <a:off x="843975" y="894125"/>
            <a:ext cx="4845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Basic Structure</a:t>
            </a:r>
            <a:endParaRPr sz="2100">
              <a:solidFill>
                <a:srgbClr val="2DC5FA"/>
              </a:solidFill>
            </a:endParaRPr>
          </a:p>
        </p:txBody>
      </p:sp>
      <p:sp>
        <p:nvSpPr>
          <p:cNvPr id="280" name="Google Shape;280;p63"/>
          <p:cNvSpPr txBox="1"/>
          <p:nvPr/>
        </p:nvSpPr>
        <p:spPr>
          <a:xfrm>
            <a:off x="843975" y="1745700"/>
            <a:ext cx="75309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Input </a:t>
            </a: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Layer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Receives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input data.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Hidden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Intermediate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inputs.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 </a:t>
            </a: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Layer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Produces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final output.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dots on a black background&#10;&#10;Description automatically generated">
            <a:extLst>
              <a:ext uri="{FF2B5EF4-FFF2-40B4-BE49-F238E27FC236}">
                <a16:creationId xmlns:a16="http://schemas.microsoft.com/office/drawing/2014/main" id="{83EBC69B-2B63-59FE-56C5-1540C39E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539750"/>
            <a:ext cx="6502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38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4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64"/>
          <p:cNvSpPr txBox="1"/>
          <p:nvPr/>
        </p:nvSpPr>
        <p:spPr>
          <a:xfrm>
            <a:off x="843975" y="894125"/>
            <a:ext cx="7234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Neurons and Activation Functions</a:t>
            </a:r>
            <a:endParaRPr sz="21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64"/>
          <p:cNvSpPr txBox="1"/>
          <p:nvPr/>
        </p:nvSpPr>
        <p:spPr>
          <a:xfrm>
            <a:off x="707100" y="1873150"/>
            <a:ext cx="77298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Neuron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basic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processes inputs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weights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adding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bias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passing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through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activation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Activation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r>
              <a:rPr lang="pt-PT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Determines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whether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neuron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should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activated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(e.g.,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Sigmoid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PT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Tanh</a:t>
            </a:r>
            <a: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br>
              <a:rPr lang="pt-PT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body and an object with text&#10;&#10;Description automatically generated">
            <a:extLst>
              <a:ext uri="{FF2B5EF4-FFF2-40B4-BE49-F238E27FC236}">
                <a16:creationId xmlns:a16="http://schemas.microsoft.com/office/drawing/2014/main" id="{B82C2BE1-FCFF-232E-7799-A0D8DD88D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96" y="510231"/>
            <a:ext cx="3971807" cy="41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8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63"/>
          <p:cNvSpPr txBox="1"/>
          <p:nvPr/>
        </p:nvSpPr>
        <p:spPr>
          <a:xfrm>
            <a:off x="910477" y="744496"/>
            <a:ext cx="4845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 err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sz="2100" dirty="0">
              <a:solidFill>
                <a:srgbClr val="2DC5FA"/>
              </a:solidFill>
            </a:endParaRPr>
          </a:p>
        </p:txBody>
      </p:sp>
      <p:sp>
        <p:nvSpPr>
          <p:cNvPr id="280" name="Google Shape;280;p63"/>
          <p:cNvSpPr txBox="1"/>
          <p:nvPr/>
        </p:nvSpPr>
        <p:spPr>
          <a:xfrm>
            <a:off x="910477" y="1899516"/>
            <a:ext cx="7530900" cy="204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want to build a model that predicts if an </a:t>
            </a:r>
            <a:r>
              <a:rPr lang="en-US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IronHack</a:t>
            </a:r>
            <a: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student graduates or not ( binary variable, fail or pass) , based on the hours they’ve studied and their number of absences ( 2 inputs ). A simple neural network structure might look like this:</a:t>
            </a:r>
            <a:br>
              <a:rPr lang="en-GB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6293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63"/>
          <p:cNvSpPr txBox="1"/>
          <p:nvPr/>
        </p:nvSpPr>
        <p:spPr>
          <a:xfrm>
            <a:off x="910477" y="744496"/>
            <a:ext cx="4845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 dirty="0" err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sz="2100" dirty="0">
              <a:solidFill>
                <a:srgbClr val="2DC5FA"/>
              </a:solidFill>
            </a:endParaRPr>
          </a:p>
        </p:txBody>
      </p:sp>
      <p:sp>
        <p:nvSpPr>
          <p:cNvPr id="280" name="Google Shape;280;p63"/>
          <p:cNvSpPr txBox="1"/>
          <p:nvPr/>
        </p:nvSpPr>
        <p:spPr>
          <a:xfrm>
            <a:off x="910477" y="1551391"/>
            <a:ext cx="7530900" cy="3070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Input layer</a:t>
            </a: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 2 neurons, one for each input ( Hours studied and absences )</a:t>
            </a:r>
            <a:br>
              <a:rPr lang="en-US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Hidden layer</a:t>
            </a: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have 3 neurons in this layer. 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Each input neuron is connected to each hidden neuron, and weights are assigned to each connection. </a:t>
            </a:r>
            <a:br>
              <a:rPr lang="en-GB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GB" sz="16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Output Layer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layer will have 1 neuron, connected to to all 3 neurons in the hidden layer. It will have a threshold (using a sigmoid activation function, for example) to classify the result ( The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Ironhacker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passed or failed ).</a:t>
            </a:r>
            <a:br>
              <a:rPr lang="en-GB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GB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GB"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9457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5"/>
          <p:cNvSpPr txBox="1"/>
          <p:nvPr/>
        </p:nvSpPr>
        <p:spPr>
          <a:xfrm>
            <a:off x="617325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PT" sz="5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i="0" u="none" strike="noStrike" cap="non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65"/>
          <p:cNvSpPr txBox="1"/>
          <p:nvPr/>
        </p:nvSpPr>
        <p:spPr>
          <a:xfrm>
            <a:off x="1000900" y="778100"/>
            <a:ext cx="7809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1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Training a Neural Network</a:t>
            </a:r>
            <a:endParaRPr sz="21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65"/>
          <p:cNvSpPr txBox="1"/>
          <p:nvPr/>
        </p:nvSpPr>
        <p:spPr>
          <a:xfrm>
            <a:off x="797850" y="1516317"/>
            <a:ext cx="75483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6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Forward</a:t>
            </a:r>
            <a:r>
              <a:rPr lang="pt-PT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Propagation</a:t>
            </a:r>
            <a:r>
              <a:rPr lang="pt-PT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Passing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inputs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through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network to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output.</a:t>
            </a:r>
            <a:b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6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r>
              <a:rPr lang="pt-PT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r>
              <a:rPr lang="pt-PT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Measures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difference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between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predicted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outputs.</a:t>
            </a:r>
            <a:b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6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Backpropagation</a:t>
            </a:r>
            <a:r>
              <a:rPr lang="pt-PT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Adjusts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weights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minimize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errors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pt-PT" sz="16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Optimization</a:t>
            </a:r>
            <a:r>
              <a:rPr lang="pt-PT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Descent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Adam, for </a:t>
            </a:r>
            <a:r>
              <a:rPr lang="pt-PT" sz="1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pt-PT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29673</TotalTime>
  <Words>600</Words>
  <Application>Microsoft Macintosh PowerPoint</Application>
  <PresentationFormat>On-screen Show (16:9)</PresentationFormat>
  <Paragraphs>59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Montserrat</vt:lpstr>
      <vt:lpstr>Helvetica Neue</vt:lpstr>
      <vt:lpstr>Arial</vt:lpstr>
      <vt:lpstr>Helvetica Neue Light</vt:lpstr>
      <vt:lpstr>Roboto Medium</vt:lpstr>
      <vt:lpstr>Roboto</vt:lpstr>
      <vt:lpstr>Roboto Slab</vt:lpstr>
      <vt:lpstr>Simple Light</vt:lpstr>
      <vt:lpstr>Simple Light</vt:lpstr>
      <vt:lpstr>Simple Light</vt:lpstr>
      <vt:lpstr>DATA ANALYTICS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Aleksander Boski</cp:lastModifiedBy>
  <cp:revision>3</cp:revision>
  <dcterms:modified xsi:type="dcterms:W3CDTF">2024-09-09T10:15:25Z</dcterms:modified>
</cp:coreProperties>
</file>